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27432000" cx="42062400"/>
  <p:notesSz cx="6858000" cy="9144000"/>
  <p:embeddedFontLst>
    <p:embeddedFont>
      <p:font typeface="Lato"/>
      <p:regular r:id="rId7"/>
      <p:bold r:id="rId8"/>
      <p:italic r:id="rId9"/>
      <p:boldItalic r:id="rId10"/>
    </p:embeddedFont>
    <p:embeddedFont>
      <p:font typeface="Lato Black"/>
      <p:bold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0">
          <p15:clr>
            <a:srgbClr val="A4A3A4"/>
          </p15:clr>
        </p15:guide>
        <p15:guide id="2" pos="13248">
          <p15:clr>
            <a:srgbClr val="A4A3A4"/>
          </p15:clr>
        </p15:guide>
      </p15:sldGuideLst>
    </p:ext>
    <p:ext uri="GoogleSlidesCustomDataVersion2">
      <go:slidesCustomData xmlns:go="http://customooxmlschemas.google.com/" r:id="rId13" roundtripDataSignature="AMtx7miWXDXFg1RurM/7XpW525IOkrKf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0" orient="horz"/>
        <p:guide pos="132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Black-bold.fntdata"/><Relationship Id="rId10" Type="http://schemas.openxmlformats.org/officeDocument/2006/relationships/font" Target="fonts/Lato-boldItalic.fntdata"/><Relationship Id="rId13" Type="http://customschemas.google.com/relationships/presentationmetadata" Target="metadata"/><Relationship Id="rId12" Type="http://schemas.openxmlformats.org/officeDocument/2006/relationships/font" Target="fonts/La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Lato-regular.fntdata"/><Relationship Id="rId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063625" y="1143000"/>
            <a:ext cx="473075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40fac86e4_0_56:notes"/>
          <p:cNvSpPr/>
          <p:nvPr>
            <p:ph idx="2" type="sldImg"/>
          </p:nvPr>
        </p:nvSpPr>
        <p:spPr>
          <a:xfrm>
            <a:off x="1063625" y="1143000"/>
            <a:ext cx="4730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c40fac86e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Notes: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In Powerpoint, click View &gt; Guides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Keep text within gutter guides.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Author list: Don’t split names onto two lines (e.g., “Jimmy [break] Smith”). If that happens, use a new line, unless you need the space. </a:t>
            </a:r>
            <a:r>
              <a:rPr b="1" lang="en-US"/>
              <a:t>Bold the first names of anybody who’s presenting</a:t>
            </a:r>
            <a:r>
              <a:rPr lang="en-US"/>
              <a:t> in person.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Intro/methods/result: </a:t>
            </a:r>
            <a:r>
              <a:rPr b="1" lang="en-US"/>
              <a:t>Do not drop below font size 28</a:t>
            </a:r>
            <a:r>
              <a:rPr lang="en-US"/>
              <a:t>, but if you have extra space, jack up the font size until the space is full.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/>
              <a:t>Do not use color in the sidebars except in graphs/figures. It’ll pull attention from the center and slow interpretation for passersby.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" name="Google Shape;79;g2c40fac86e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ctrTitle"/>
          </p:nvPr>
        </p:nvSpPr>
        <p:spPr>
          <a:xfrm>
            <a:off x="3154680" y="4489453"/>
            <a:ext cx="35753040" cy="95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23600"/>
              <a:buFont typeface="Calibri"/>
              <a:buNone/>
              <a:defRPr b="1" i="0" sz="236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5257800" y="14408153"/>
            <a:ext cx="31546800" cy="662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F38F26"/>
              </a:buClr>
              <a:buSzPts val="9400"/>
              <a:buFont typeface="Arial"/>
              <a:buNone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Clr>
                <a:srgbClr val="BFBFBF"/>
              </a:buClr>
              <a:buSzPts val="7900"/>
              <a:buFont typeface="Arial"/>
              <a:buNone/>
              <a:defRPr b="0" i="0" sz="7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>
                <a:srgbClr val="F38F26"/>
              </a:buClr>
              <a:buSzPts val="71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F38F26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F38F26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Arial"/>
              <a:buNone/>
              <a:defRPr b="0" i="0" sz="6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0" type="dt"/>
          </p:nvPr>
        </p:nvSpPr>
        <p:spPr>
          <a:xfrm>
            <a:off x="2891790" y="25425407"/>
            <a:ext cx="946404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8"/>
          <p:cNvSpPr txBox="1"/>
          <p:nvPr>
            <p:ph idx="11" type="ftr"/>
          </p:nvPr>
        </p:nvSpPr>
        <p:spPr>
          <a:xfrm>
            <a:off x="13933170" y="25425407"/>
            <a:ext cx="1419606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40275470" y="25194046"/>
            <a:ext cx="178693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nShot &#10;U.S. Department of Energy"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2062400" cy="27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"/>
          <p:cNvSpPr txBox="1"/>
          <p:nvPr>
            <p:ph type="ctrTitle"/>
          </p:nvPr>
        </p:nvSpPr>
        <p:spPr>
          <a:xfrm>
            <a:off x="15133570" y="7982862"/>
            <a:ext cx="23774155" cy="6805948"/>
          </a:xfrm>
          <a:prstGeom prst="rect">
            <a:avLst/>
          </a:prstGeom>
          <a:noFill/>
          <a:ln>
            <a:noFill/>
          </a:ln>
        </p:spPr>
        <p:txBody>
          <a:bodyPr anchorCtr="0" anchor="b" bIns="222375" lIns="444750" spcFirstLastPara="1" rIns="444750" wrap="square" tIns="2223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902F"/>
              </a:buClr>
              <a:buSzPts val="17500"/>
              <a:buFont typeface="Calibri"/>
              <a:buNone/>
              <a:defRPr b="1" i="0" sz="17500" u="none" cap="none" strike="noStrike">
                <a:solidFill>
                  <a:srgbClr val="ED902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15133559" y="15302836"/>
            <a:ext cx="23774162" cy="5210688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F38F26"/>
              </a:buClr>
              <a:buSzPts val="11700"/>
              <a:buFont typeface="Arial"/>
              <a:buNone/>
              <a:defRPr b="0" i="0" sz="11700" u="none" cap="none" strike="noStrike">
                <a:solidFill>
                  <a:srgbClr val="6D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BFBFBF"/>
              </a:buClr>
              <a:buSzPts val="11700"/>
              <a:buFont typeface="Arial"/>
              <a:buNone/>
              <a:defRPr b="0" i="0" sz="117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F38F26"/>
              </a:buClr>
              <a:buSzPts val="10600"/>
              <a:buFont typeface="Arial"/>
              <a:buNone/>
              <a:defRPr b="0" i="0" sz="106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None/>
              <a:defRPr b="0" i="0" sz="88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None/>
              <a:defRPr b="0" i="0" sz="88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94979A"/>
              </a:buClr>
              <a:buSzPts val="9900"/>
              <a:buFont typeface="Arial"/>
              <a:buNone/>
              <a:defRPr b="0" i="0" sz="99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94979A"/>
              </a:buClr>
              <a:buSzPts val="9900"/>
              <a:buFont typeface="Arial"/>
              <a:buNone/>
              <a:defRPr b="0" i="0" sz="99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94979A"/>
              </a:buClr>
              <a:buSzPts val="9900"/>
              <a:buFont typeface="Arial"/>
              <a:buNone/>
              <a:defRPr b="0" i="0" sz="99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94979A"/>
              </a:buClr>
              <a:buSzPts val="9900"/>
              <a:buFont typeface="Arial"/>
              <a:buNone/>
              <a:defRPr b="0" i="0" sz="9900" u="none" cap="none" strike="noStrike">
                <a:solidFill>
                  <a:srgbClr val="94979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" name="Google Shape;26;p9"/>
          <p:cNvCxnSpPr/>
          <p:nvPr/>
        </p:nvCxnSpPr>
        <p:spPr>
          <a:xfrm>
            <a:off x="15133573" y="22045932"/>
            <a:ext cx="26928836" cy="0"/>
          </a:xfrm>
          <a:prstGeom prst="straightConnector1">
            <a:avLst/>
          </a:prstGeom>
          <a:noFill/>
          <a:ln cap="flat" cmpd="sng" w="25400">
            <a:solidFill>
              <a:srgbClr val="F38F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9"/>
          <p:cNvSpPr txBox="1"/>
          <p:nvPr>
            <p:ph idx="2" type="body"/>
          </p:nvPr>
        </p:nvSpPr>
        <p:spPr>
          <a:xfrm>
            <a:off x="15133563" y="22782194"/>
            <a:ext cx="14766495" cy="3639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0" i="0" sz="7700" u="none" cap="none" strike="noStrike">
                <a:solidFill>
                  <a:srgbClr val="8D98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BFBFBF"/>
              </a:buClr>
              <a:buSzPts val="7700"/>
              <a:buFont typeface="Arial"/>
              <a:buNone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57250" lvl="5" marL="27432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0" lvl="6" marL="3200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0" lvl="7" marL="3657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0" lvl="8" marL="41148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919" y="2428866"/>
            <a:ext cx="16083983" cy="326341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9"/>
          <p:cNvSpPr/>
          <p:nvPr/>
        </p:nvSpPr>
        <p:spPr>
          <a:xfrm>
            <a:off x="1382183" y="24055074"/>
            <a:ext cx="7078875" cy="123393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8D98A2"/>
                </a:solidFill>
                <a:latin typeface="Calibri"/>
                <a:ea typeface="Calibri"/>
                <a:cs typeface="Calibri"/>
                <a:sym typeface="Calibri"/>
              </a:rPr>
              <a:t>energy.gov/solar-office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2103121" y="4514854"/>
            <a:ext cx="37856162" cy="18192748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F38F26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550" lvl="1" marL="9144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BFBFBF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1700" lvl="2" marL="13716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F38F26"/>
              </a:buClr>
              <a:buSzPts val="10600"/>
              <a:buFont typeface="Arial"/>
              <a:buChar char="•"/>
              <a:defRPr b="0" i="0" sz="1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87400" lvl="3" marL="1828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–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87400" lvl="4" marL="22860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»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57250" lvl="5" marL="27432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0" lvl="6" marL="3200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0" lvl="7" marL="3657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0" lvl="8" marL="41148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type="title"/>
          </p:nvPr>
        </p:nvSpPr>
        <p:spPr>
          <a:xfrm>
            <a:off x="2103121" y="59958"/>
            <a:ext cx="37856162" cy="354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13500"/>
              <a:buFont typeface="Calibri"/>
              <a:buNone/>
              <a:defRPr b="1" i="0" sz="135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_No Rays">
  <p:cSld name="6_Title and Content_No Ray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/>
          <p:nvPr/>
        </p:nvSpPr>
        <p:spPr>
          <a:xfrm>
            <a:off x="2" y="0"/>
            <a:ext cx="42062400" cy="2743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1"/>
          <p:cNvSpPr/>
          <p:nvPr/>
        </p:nvSpPr>
        <p:spPr>
          <a:xfrm>
            <a:off x="40275468" y="25175344"/>
            <a:ext cx="1786934" cy="1452928"/>
          </a:xfrm>
          <a:prstGeom prst="rect">
            <a:avLst/>
          </a:prstGeom>
          <a:solidFill>
            <a:srgbClr val="F38F26"/>
          </a:solidFill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36342" y="25210366"/>
            <a:ext cx="6922934" cy="140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/>
          <p:nvPr>
            <p:ph type="title"/>
          </p:nvPr>
        </p:nvSpPr>
        <p:spPr>
          <a:xfrm>
            <a:off x="2103121" y="59958"/>
            <a:ext cx="37856162" cy="354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13500"/>
              <a:buFont typeface="Calibri"/>
              <a:buNone/>
              <a:defRPr b="1" i="0" sz="135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11"/>
          <p:cNvCxnSpPr/>
          <p:nvPr/>
        </p:nvCxnSpPr>
        <p:spPr>
          <a:xfrm>
            <a:off x="2103117" y="3593916"/>
            <a:ext cx="37856162" cy="0"/>
          </a:xfrm>
          <a:prstGeom prst="straightConnector1">
            <a:avLst/>
          </a:prstGeom>
          <a:noFill/>
          <a:ln cap="flat" cmpd="sng" w="25400">
            <a:solidFill>
              <a:srgbClr val="F38F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3121" y="4514854"/>
            <a:ext cx="37856162" cy="18192748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F38F26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550" lvl="1" marL="9144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BFBFBF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1700" lvl="2" marL="13716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F38F26"/>
              </a:buClr>
              <a:buSzPts val="10600"/>
              <a:buFont typeface="Arial"/>
              <a:buChar char="•"/>
              <a:defRPr b="0" i="0" sz="1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87400" lvl="3" marL="1828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–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87400" lvl="4" marL="22860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»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57250" lvl="5" marL="27432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57250" lvl="6" marL="3200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57250" lvl="7" marL="3657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7250" lvl="8" marL="41148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2103119" y="5868626"/>
            <a:ext cx="18577561" cy="1810385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F38F26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550" lvl="1" marL="9144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BFBFBF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57250" lvl="2" marL="1371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F38F26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87400" lvl="3" marL="1828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–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87400" lvl="4" marL="22860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»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2" type="body"/>
          </p:nvPr>
        </p:nvSpPr>
        <p:spPr>
          <a:xfrm>
            <a:off x="21381720" y="5868626"/>
            <a:ext cx="18577561" cy="1810385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F38F26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550" lvl="1" marL="9144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BFBFBF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57250" lvl="2" marL="13716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F38F26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87400" lvl="3" marL="1828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–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87400" lvl="4" marL="22860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»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2103121" y="59958"/>
            <a:ext cx="37856162" cy="354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13500"/>
              <a:buFont typeface="Calibri"/>
              <a:buNone/>
              <a:defRPr b="1" i="0" sz="135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2"/>
          <p:cNvSpPr/>
          <p:nvPr/>
        </p:nvSpPr>
        <p:spPr>
          <a:xfrm>
            <a:off x="40311623" y="25175344"/>
            <a:ext cx="1750782" cy="1452928"/>
          </a:xfrm>
          <a:prstGeom prst="rect">
            <a:avLst/>
          </a:prstGeom>
          <a:solidFill>
            <a:srgbClr val="F38F2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" y="0"/>
            <a:ext cx="42062400" cy="27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36342" y="25210366"/>
            <a:ext cx="6922934" cy="140465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>
            <a:off x="40311623" y="25175344"/>
            <a:ext cx="1750782" cy="1452928"/>
          </a:xfrm>
          <a:prstGeom prst="rect">
            <a:avLst/>
          </a:prstGeom>
          <a:solidFill>
            <a:srgbClr val="F38F2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123984" y="25671266"/>
            <a:ext cx="7078875" cy="123393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8D98A2"/>
                </a:solidFill>
                <a:latin typeface="Calibri"/>
                <a:ea typeface="Calibri"/>
                <a:cs typeface="Calibri"/>
                <a:sym typeface="Calibri"/>
              </a:rPr>
              <a:t>energy.gov/solar-office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_Rays">
  <p:cSld name="Blank_w_Ray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" y="0"/>
            <a:ext cx="42062400" cy="2743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unShot &#10;U.S. Department of Energy"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2062400" cy="27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6342" y="25210366"/>
            <a:ext cx="6922934" cy="140465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40311623" y="25175344"/>
            <a:ext cx="1750782" cy="1452928"/>
          </a:xfrm>
          <a:prstGeom prst="rect">
            <a:avLst/>
          </a:prstGeom>
          <a:solidFill>
            <a:srgbClr val="F38F2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123984" y="25671266"/>
            <a:ext cx="7078875" cy="123393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8D98A2"/>
                </a:solidFill>
                <a:latin typeface="Calibri"/>
                <a:ea typeface="Calibri"/>
                <a:cs typeface="Calibri"/>
                <a:sym typeface="Calibri"/>
              </a:rPr>
              <a:t>energy.gov/solar-office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>
            <p:ph idx="2" type="pic"/>
          </p:nvPr>
        </p:nvSpPr>
        <p:spPr>
          <a:xfrm>
            <a:off x="8244526" y="5825070"/>
            <a:ext cx="25237440" cy="1608666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8244526" y="22487470"/>
            <a:ext cx="25237440" cy="220133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F38F26"/>
              </a:buClr>
              <a:buSzPts val="6900"/>
              <a:buFont typeface="Arial"/>
              <a:buNone/>
              <a:defRPr b="0" i="0" sz="6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rgbClr val="BFBFBF"/>
              </a:buClr>
              <a:buSzPts val="5800"/>
              <a:buFont typeface="Arial"/>
              <a:buNone/>
              <a:defRPr b="0" i="0" sz="5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F38F26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F38F26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F38F26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103121" y="59958"/>
            <a:ext cx="37856162" cy="354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13500"/>
              <a:buFont typeface="Calibri"/>
              <a:buNone/>
              <a:defRPr b="1" i="0" sz="135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40311623" y="25175344"/>
            <a:ext cx="1750782" cy="1452928"/>
          </a:xfrm>
          <a:prstGeom prst="rect">
            <a:avLst/>
          </a:prstGeom>
          <a:solidFill>
            <a:srgbClr val="F38F2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ays">
  <p:cSld name="Title and ray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103119" y="4437158"/>
            <a:ext cx="18584863" cy="2559052"/>
          </a:xfrm>
          <a:prstGeom prst="rect">
            <a:avLst/>
          </a:prstGeom>
          <a:noFill/>
          <a:ln>
            <a:noFill/>
          </a:ln>
        </p:spPr>
        <p:txBody>
          <a:bodyPr anchorCtr="0" anchor="b" bIns="222375" lIns="444750" spcFirstLastPara="1" rIns="444750" wrap="square" tIns="2223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F38F26"/>
              </a:buClr>
              <a:buSzPts val="11700"/>
              <a:buFont typeface="Arial"/>
              <a:buNone/>
              <a:defRPr b="1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BFBFBF"/>
              </a:buClr>
              <a:buSzPts val="9900"/>
              <a:buFont typeface="Arial"/>
              <a:buNone/>
              <a:defRPr b="1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2103119" y="7220292"/>
            <a:ext cx="18584863" cy="1580515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971550" lvl="0" marL="4572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F38F26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57250" lvl="1" marL="914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BFBFBF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87400" lvl="2" marL="1371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17550" lvl="3" marL="1828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Char char="–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17550" lvl="4" marL="22860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Char char="»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17550" lvl="5" marL="27432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17550" lvl="6" marL="32004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7550" lvl="7" marL="36576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17550" lvl="8" marL="4114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3" type="body"/>
          </p:nvPr>
        </p:nvSpPr>
        <p:spPr>
          <a:xfrm>
            <a:off x="21367123" y="4437158"/>
            <a:ext cx="18592165" cy="2559052"/>
          </a:xfrm>
          <a:prstGeom prst="rect">
            <a:avLst/>
          </a:prstGeom>
          <a:noFill/>
          <a:ln>
            <a:noFill/>
          </a:ln>
        </p:spPr>
        <p:txBody>
          <a:bodyPr anchorCtr="0" anchor="b" bIns="222375" lIns="444750" spcFirstLastPara="1" rIns="444750" wrap="square" tIns="2223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F38F26"/>
              </a:buClr>
              <a:buSzPts val="11700"/>
              <a:buFont typeface="Arial"/>
              <a:buNone/>
              <a:defRPr b="1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BFBFBF"/>
              </a:buClr>
              <a:buSzPts val="9900"/>
              <a:buFont typeface="Arial"/>
              <a:buNone/>
              <a:defRPr b="1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b="1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4" type="body"/>
          </p:nvPr>
        </p:nvSpPr>
        <p:spPr>
          <a:xfrm>
            <a:off x="21367123" y="7220292"/>
            <a:ext cx="18592165" cy="1580515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noAutofit/>
          </a:bodyPr>
          <a:lstStyle>
            <a:lvl1pPr indent="-971550" lvl="0" marL="4572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F38F26"/>
              </a:buClr>
              <a:buSzPts val="117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57250" lvl="1" marL="914400" marR="0" rtl="0" algn="l">
              <a:lnSpc>
                <a:spcPct val="100000"/>
              </a:lnSpc>
              <a:spcBef>
                <a:spcPts val="1980"/>
              </a:spcBef>
              <a:spcAft>
                <a:spcPts val="0"/>
              </a:spcAft>
              <a:buClr>
                <a:srgbClr val="BFBFBF"/>
              </a:buClr>
              <a:buSzPts val="9900"/>
              <a:buFont typeface="Arial"/>
              <a:buChar char="•"/>
              <a:defRPr b="0" i="0" sz="9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87400" lvl="2" marL="1371600" marR="0" rtl="0" algn="l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>
                <a:srgbClr val="F38F26"/>
              </a:buClr>
              <a:buSzPts val="8800"/>
              <a:buFont typeface="Arial"/>
              <a:buChar char="•"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17550" lvl="3" marL="1828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Char char="–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17550" lvl="4" marL="22860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F38F26"/>
              </a:buClr>
              <a:buSzPts val="7700"/>
              <a:buFont typeface="Arial"/>
              <a:buChar char="»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17550" lvl="5" marL="27432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17550" lvl="6" marL="32004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17550" lvl="7" marL="36576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17550" lvl="8" marL="4114800" marR="0" rtl="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b="0" i="0" sz="7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" name="Google Shape;72;p16"/>
          <p:cNvCxnSpPr/>
          <p:nvPr/>
        </p:nvCxnSpPr>
        <p:spPr>
          <a:xfrm>
            <a:off x="2103117" y="3593916"/>
            <a:ext cx="37856162" cy="0"/>
          </a:xfrm>
          <a:prstGeom prst="straightConnector1">
            <a:avLst/>
          </a:prstGeom>
          <a:noFill/>
          <a:ln cap="flat" cmpd="sng" w="25400">
            <a:solidFill>
              <a:srgbClr val="F38F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6"/>
          <p:cNvSpPr txBox="1"/>
          <p:nvPr>
            <p:ph type="title"/>
          </p:nvPr>
        </p:nvSpPr>
        <p:spPr>
          <a:xfrm>
            <a:off x="2103121" y="59958"/>
            <a:ext cx="37856162" cy="354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8F26"/>
              </a:buClr>
              <a:buSzPts val="13500"/>
              <a:buFont typeface="Calibri"/>
              <a:buNone/>
              <a:defRPr b="1" i="0" sz="13500" u="none" cap="none" strike="noStrike">
                <a:solidFill>
                  <a:srgbClr val="F38F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40311623" y="25175344"/>
            <a:ext cx="1750782" cy="1452928"/>
          </a:xfrm>
          <a:prstGeom prst="rect">
            <a:avLst/>
          </a:prstGeom>
          <a:solidFill>
            <a:srgbClr val="F38F2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F38F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40346620" y="25194046"/>
            <a:ext cx="171578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nShot &#10;U.S. Department of Energy" id="10" name="Google Shape;10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" y="0"/>
            <a:ext cx="42062400" cy="2743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7"/>
          <p:cNvCxnSpPr/>
          <p:nvPr/>
        </p:nvCxnSpPr>
        <p:spPr>
          <a:xfrm>
            <a:off x="2103117" y="3593916"/>
            <a:ext cx="37856162" cy="0"/>
          </a:xfrm>
          <a:prstGeom prst="straightConnector1">
            <a:avLst/>
          </a:prstGeom>
          <a:noFill/>
          <a:ln cap="flat" cmpd="sng" w="25400">
            <a:solidFill>
              <a:srgbClr val="F38F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7"/>
          <p:cNvSpPr/>
          <p:nvPr/>
        </p:nvSpPr>
        <p:spPr>
          <a:xfrm>
            <a:off x="40275468" y="25175344"/>
            <a:ext cx="1786934" cy="1452928"/>
          </a:xfrm>
          <a:prstGeom prst="rect">
            <a:avLst/>
          </a:prstGeom>
          <a:solidFill>
            <a:srgbClr val="F38F26"/>
          </a:solidFill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rgbClr val="4B54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"/>
          <p:cNvSpPr/>
          <p:nvPr/>
        </p:nvSpPr>
        <p:spPr>
          <a:xfrm>
            <a:off x="1123984" y="25671266"/>
            <a:ext cx="7078875" cy="1233932"/>
          </a:xfrm>
          <a:prstGeom prst="rect">
            <a:avLst/>
          </a:prstGeom>
          <a:noFill/>
          <a:ln>
            <a:noFill/>
          </a:ln>
        </p:spPr>
        <p:txBody>
          <a:bodyPr anchorCtr="0" anchor="t" bIns="222375" lIns="444750" spcFirstLastPara="1" rIns="444750" wrap="square" tIns="222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-US" sz="5100" u="none" cap="none" strike="noStrike">
                <a:solidFill>
                  <a:srgbClr val="8D98A2"/>
                </a:solidFill>
                <a:latin typeface="Calibri"/>
                <a:ea typeface="Calibri"/>
                <a:cs typeface="Calibri"/>
                <a:sym typeface="Calibri"/>
              </a:rPr>
              <a:t>energy.gov/solar-office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36342" y="25210366"/>
            <a:ext cx="6922934" cy="140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40275470" y="25194046"/>
            <a:ext cx="1786937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375" lIns="444750" spcFirstLastPara="1" rIns="444750" wrap="square" tIns="2223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6.png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e.xie@tamu.edu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5" Type="http://schemas.openxmlformats.org/officeDocument/2006/relationships/image" Target="../media/image9.png"/><Relationship Id="rId14" Type="http://schemas.openxmlformats.org/officeDocument/2006/relationships/image" Target="../media/image11.png"/><Relationship Id="rId17" Type="http://schemas.openxmlformats.org/officeDocument/2006/relationships/image" Target="../media/image19.png"/><Relationship Id="rId16" Type="http://schemas.openxmlformats.org/officeDocument/2006/relationships/image" Target="../media/image17.png"/><Relationship Id="rId5" Type="http://schemas.openxmlformats.org/officeDocument/2006/relationships/image" Target="../media/image12.jpg"/><Relationship Id="rId6" Type="http://schemas.openxmlformats.org/officeDocument/2006/relationships/image" Target="../media/image10.png"/><Relationship Id="rId18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40fac86e4_0_56"/>
          <p:cNvSpPr/>
          <p:nvPr/>
        </p:nvSpPr>
        <p:spPr>
          <a:xfrm>
            <a:off x="0" y="343675"/>
            <a:ext cx="42062400" cy="27432000"/>
          </a:xfrm>
          <a:prstGeom prst="rect">
            <a:avLst/>
          </a:prstGeom>
          <a:solidFill>
            <a:srgbClr val="1573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t/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2c40fac86e4_0_56"/>
          <p:cNvSpPr/>
          <p:nvPr/>
        </p:nvSpPr>
        <p:spPr>
          <a:xfrm>
            <a:off x="10220707" y="343678"/>
            <a:ext cx="31841700" cy="769800"/>
          </a:xfrm>
          <a:prstGeom prst="rect">
            <a:avLst/>
          </a:prstGeom>
          <a:solidFill>
            <a:srgbClr val="1C997B"/>
          </a:solidFill>
          <a:ln>
            <a:noFill/>
          </a:ln>
        </p:spPr>
        <p:txBody>
          <a:bodyPr anchorCtr="0" anchor="ctr" bIns="45700" lIns="2743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Cybersecurity for Operational Technologies and the Smart Grid</a:t>
            </a:r>
            <a:endParaRPr b="0" i="0" sz="3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g2c40fac86e4_0_56"/>
          <p:cNvSpPr txBox="1"/>
          <p:nvPr>
            <p:ph type="ctrTitle"/>
          </p:nvPr>
        </p:nvSpPr>
        <p:spPr>
          <a:xfrm>
            <a:off x="9049075" y="371350"/>
            <a:ext cx="326895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240"/>
              <a:buNone/>
            </a:pPr>
            <a:r>
              <a:rPr lang="en-US" sz="9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Secure Monitoring and Control of Solar Power Distribution System through Dynamic Watermarking</a:t>
            </a:r>
            <a:endParaRPr sz="9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g2c40fac86e4_0_56"/>
          <p:cNvSpPr/>
          <p:nvPr/>
        </p:nvSpPr>
        <p:spPr>
          <a:xfrm>
            <a:off x="9977825" y="3980675"/>
            <a:ext cx="32026200" cy="236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9925" lIns="359875" spcFirstLastPara="1" rIns="359875" wrap="square" tIns="179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Non-Cognitive Predictors of Student Success:</a:t>
            </a:r>
            <a:br>
              <a:rPr b="0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Predictive Validity Comparison Between Domestic and International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2c40fac86e4_0_56"/>
          <p:cNvSpPr/>
          <p:nvPr/>
        </p:nvSpPr>
        <p:spPr>
          <a:xfrm>
            <a:off x="0" y="0"/>
            <a:ext cx="9601200" cy="276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9925" lIns="359875" spcFirstLastPara="1" rIns="359875" wrap="square" tIns="179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Non-Cognitive Predictors of Student Success:</a:t>
            </a:r>
            <a:br>
              <a:rPr b="0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1" lang="en-US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Predictive Validity Comparison Between Domestic and International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c40fac86e4_0_56"/>
          <p:cNvSpPr txBox="1"/>
          <p:nvPr/>
        </p:nvSpPr>
        <p:spPr>
          <a:xfrm>
            <a:off x="52228" y="315686"/>
            <a:ext cx="97875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NAME: Secure Monitoring and Control of Solar Power Distribution System through Dynamic Watermarking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000000"/>
              </a:buClr>
              <a:buSzPct val="235714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000000"/>
              </a:buClr>
              <a:buSzPct val="235714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3300" u="none" cap="none" strike="noStrike">
                <a:solidFill>
                  <a:srgbClr val="828F9B"/>
                </a:solidFill>
                <a:latin typeface="Lato"/>
                <a:ea typeface="Lato"/>
                <a:cs typeface="Lato"/>
                <a:sym typeface="Lato"/>
              </a:rPr>
              <a:t>Lead Organization: </a:t>
            </a:r>
            <a:r>
              <a:rPr b="1" i="0" lang="en-US" sz="3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Texas A&amp;M University</a:t>
            </a:r>
            <a:endParaRPr b="1" i="0" sz="3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3300">
                <a:solidFill>
                  <a:srgbClr val="828F9B"/>
                </a:solidFill>
                <a:latin typeface="Lato"/>
                <a:ea typeface="Lato"/>
                <a:cs typeface="Lato"/>
                <a:sym typeface="Lato"/>
              </a:rPr>
              <a:t>Contact</a:t>
            </a:r>
            <a:r>
              <a:rPr b="0" i="0" lang="en-US" sz="3300" u="none" cap="none" strike="noStrike">
                <a:solidFill>
                  <a:srgbClr val="828F9B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i="0" lang="en-US" sz="3300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le.xie@tamu.edu</a:t>
            </a:r>
            <a:r>
              <a:rPr b="1" lang="en-US" sz="3300">
                <a:latin typeface="Lato"/>
                <a:ea typeface="Lato"/>
                <a:cs typeface="Lato"/>
                <a:sym typeface="Lato"/>
              </a:rPr>
              <a:t> (Dr. Le Xie)</a:t>
            </a:r>
            <a:endParaRPr b="1" i="0" sz="3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g2c40fac86e4_0_56"/>
          <p:cNvSpPr txBox="1"/>
          <p:nvPr/>
        </p:nvSpPr>
        <p:spPr>
          <a:xfrm>
            <a:off x="36170200" y="21569850"/>
            <a:ext cx="5889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9925" lIns="359875" spcFirstLastPara="1" rIns="359875" wrap="square" tIns="179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Other Contributors/</a:t>
            </a:r>
            <a:r>
              <a:rPr b="1" lang="en-US" sz="3000">
                <a:latin typeface="Lato"/>
                <a:ea typeface="Lato"/>
                <a:cs typeface="Lato"/>
                <a:sym typeface="Lato"/>
              </a:rPr>
              <a:t>Partners</a:t>
            </a:r>
            <a:r>
              <a:rPr b="1" lang="en-US" sz="3000">
                <a:latin typeface="Lato"/>
                <a:ea typeface="Lato"/>
                <a:cs typeface="Lato"/>
                <a:sym typeface="Lato"/>
              </a:rPr>
              <a:t>:</a:t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g2c40fac86e4_0_56"/>
          <p:cNvSpPr/>
          <p:nvPr/>
        </p:nvSpPr>
        <p:spPr>
          <a:xfrm>
            <a:off x="35521563" y="21726178"/>
            <a:ext cx="590613" cy="636872"/>
          </a:xfrm>
          <a:custGeom>
            <a:rect b="b" l="l" r="r" t="t"/>
            <a:pathLst>
              <a:path extrusionOk="0" h="335196" w="327663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rgbClr val="9FAAB2"/>
          </a:solidFill>
          <a:ln>
            <a:noFill/>
          </a:ln>
        </p:spPr>
        <p:txBody>
          <a:bodyPr anchorCtr="0" anchor="ctr" bIns="179925" lIns="359875" spcFirstLastPara="1" rIns="359875" wrap="square" tIns="179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ffice Identifier_reversed_Solar.png" id="89" name="Google Shape;89;g2c40fac86e4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07358" y="2451855"/>
            <a:ext cx="6099343" cy="1211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g2c40fac86e4_0_56"/>
          <p:cNvCxnSpPr/>
          <p:nvPr/>
        </p:nvCxnSpPr>
        <p:spPr>
          <a:xfrm>
            <a:off x="466238" y="15339110"/>
            <a:ext cx="9372600" cy="0"/>
          </a:xfrm>
          <a:prstGeom prst="straightConnector1">
            <a:avLst/>
          </a:prstGeom>
          <a:noFill/>
          <a:ln cap="flat" cmpd="sng" w="9525">
            <a:solidFill>
              <a:srgbClr val="8D98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g2c40fac86e4_0_56"/>
          <p:cNvCxnSpPr/>
          <p:nvPr/>
        </p:nvCxnSpPr>
        <p:spPr>
          <a:xfrm>
            <a:off x="466238" y="4053164"/>
            <a:ext cx="9372600" cy="0"/>
          </a:xfrm>
          <a:prstGeom prst="straightConnector1">
            <a:avLst/>
          </a:prstGeom>
          <a:noFill/>
          <a:ln cap="flat" cmpd="sng" w="9525">
            <a:solidFill>
              <a:srgbClr val="8D98A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g2c40fac86e4_0_56"/>
          <p:cNvSpPr txBox="1"/>
          <p:nvPr/>
        </p:nvSpPr>
        <p:spPr>
          <a:xfrm>
            <a:off x="47138" y="4772180"/>
            <a:ext cx="96012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0">
            <a:normAutofit/>
          </a:bodyPr>
          <a:lstStyle/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PV-dominant distribution grids are Cyber-Physical Systems (CPS).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8529" lvl="0" marL="46852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Attacker can compromise the system by manipulating devices at the grid edges.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to defend PV-dominant distribution grids against potential cyber-attacks?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c40fac86e4_0_56"/>
          <p:cNvSpPr txBox="1"/>
          <p:nvPr/>
        </p:nvSpPr>
        <p:spPr>
          <a:xfrm>
            <a:off x="47150" y="22287850"/>
            <a:ext cx="9601200" cy="52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-406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proposed end-to-end cyber-secure and resilient monitoring and control framework using Dynamic Watermarking (DW) is an add-on option, does not require any modification to the existing PV/Battery grid connection / existing controls.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Watermarking (DW) methodology is a general-purpose pro-active defense method for detecting potential cyber-attacks and any malicious activities in the system.</a:t>
            </a: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g2c40fac86e4_0_56"/>
          <p:cNvCxnSpPr/>
          <p:nvPr/>
        </p:nvCxnSpPr>
        <p:spPr>
          <a:xfrm>
            <a:off x="466238" y="21458212"/>
            <a:ext cx="9372600" cy="0"/>
          </a:xfrm>
          <a:prstGeom prst="straightConnector1">
            <a:avLst/>
          </a:prstGeom>
          <a:noFill/>
          <a:ln cap="flat" cmpd="sng" w="9525">
            <a:solidFill>
              <a:srgbClr val="8D98A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g2c40fac86e4_0_56"/>
          <p:cNvCxnSpPr/>
          <p:nvPr/>
        </p:nvCxnSpPr>
        <p:spPr>
          <a:xfrm>
            <a:off x="351938" y="9341928"/>
            <a:ext cx="9372600" cy="0"/>
          </a:xfrm>
          <a:prstGeom prst="straightConnector1">
            <a:avLst/>
          </a:prstGeom>
          <a:noFill/>
          <a:ln cap="flat" cmpd="sng" w="9525">
            <a:solidFill>
              <a:srgbClr val="8D98A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g2c40fac86e4_0_56"/>
          <p:cNvSpPr txBox="1"/>
          <p:nvPr/>
        </p:nvSpPr>
        <p:spPr>
          <a:xfrm>
            <a:off x="47139" y="4125675"/>
            <a:ext cx="96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5735C"/>
                </a:solidFill>
                <a:latin typeface="Lato Black"/>
                <a:ea typeface="Lato Black"/>
                <a:cs typeface="Lato Black"/>
                <a:sym typeface="Lato Black"/>
              </a:rPr>
              <a:t>BACKGROUND and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c40fac86e4_0_56"/>
          <p:cNvSpPr txBox="1"/>
          <p:nvPr/>
        </p:nvSpPr>
        <p:spPr>
          <a:xfrm>
            <a:off x="47139" y="21530726"/>
            <a:ext cx="96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5735C"/>
                </a:solidFill>
                <a:latin typeface="Lato Black"/>
                <a:ea typeface="Lato Black"/>
                <a:cs typeface="Lato Black"/>
                <a:sym typeface="Lato Black"/>
              </a:rPr>
              <a:t>CONCLUSION</a:t>
            </a:r>
            <a:endParaRPr b="0" i="0" sz="3200" u="none" cap="none" strike="noStrike">
              <a:solidFill>
                <a:srgbClr val="1573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g2c40fac86e4_0_56"/>
          <p:cNvSpPr txBox="1"/>
          <p:nvPr/>
        </p:nvSpPr>
        <p:spPr>
          <a:xfrm>
            <a:off x="47139" y="9383959"/>
            <a:ext cx="96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5735C"/>
                </a:solidFill>
                <a:latin typeface="Lato Black"/>
                <a:ea typeface="Lato Black"/>
                <a:cs typeface="Lato Black"/>
                <a:sym typeface="Lato Black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c40fac86e4_0_56"/>
          <p:cNvSpPr txBox="1"/>
          <p:nvPr/>
        </p:nvSpPr>
        <p:spPr>
          <a:xfrm>
            <a:off x="47140" y="15407290"/>
            <a:ext cx="96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5735C"/>
                </a:solidFill>
                <a:latin typeface="Lato Black"/>
                <a:ea typeface="Lato Black"/>
                <a:cs typeface="Lato Black"/>
                <a:sym typeface="Lato Black"/>
              </a:rPr>
              <a:t>KEY MILESTONES</a:t>
            </a:r>
            <a:endParaRPr b="0" i="0" sz="3200" u="none" cap="none" strike="noStrike">
              <a:solidFill>
                <a:srgbClr val="1573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g2c40fac86e4_0_56"/>
          <p:cNvSpPr txBox="1"/>
          <p:nvPr/>
        </p:nvSpPr>
        <p:spPr>
          <a:xfrm>
            <a:off x="221563" y="16053807"/>
            <a:ext cx="9601200" cy="5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0">
            <a:normAutofit/>
          </a:bodyPr>
          <a:lstStyle/>
          <a:p>
            <a:pPr indent="-546100" lvl="0" marL="5715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Dynamic Watermarking (DW) algorithm can reach 95% attack detection accuracy in the computation platform.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resilient control scheme can stabilize the distribution system within 10 min in the computation platform.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546100" lvl="0" marL="5715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required for testbed configuration is provided by CenterPoint Energy (real-world testbed).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c40fac86e4_0_56"/>
          <p:cNvSpPr txBox="1"/>
          <p:nvPr/>
        </p:nvSpPr>
        <p:spPr>
          <a:xfrm>
            <a:off x="47138" y="10136757"/>
            <a:ext cx="9601200" cy="5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0">
            <a:normAutofit/>
          </a:bodyPr>
          <a:lstStyle/>
          <a:p>
            <a:pPr indent="-406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core idea of the proposed approach - Dynamic Watermarking (DW) is to introduce a private (secret) random watermarking signal into the control inputs of the DC-DC converter and DC-AC inverter stages.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Watermarking (DW) can detect Record &amp; Replay Attack, which is a sophisticated attack and hard to detect. Upon gaining access an attacker can record the sensor signals, disconnect the sensor &amp; reply the recorded signal back to the controller. </a:t>
            </a: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g2c40fac86e4_0_56"/>
          <p:cNvPicPr preferRelativeResize="0"/>
          <p:nvPr/>
        </p:nvPicPr>
        <p:blipFill rotWithShape="1">
          <a:blip r:embed="rId5">
            <a:alphaModFix/>
          </a:blip>
          <a:srcRect b="0" l="0" r="0" t="13343"/>
          <a:stretch/>
        </p:blipFill>
        <p:spPr>
          <a:xfrm>
            <a:off x="24121025" y="20885525"/>
            <a:ext cx="11412899" cy="55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40fac86e4_0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01100" y="12485450"/>
            <a:ext cx="12388000" cy="665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c40fac86e4_0_56"/>
          <p:cNvPicPr preferRelativeResize="0"/>
          <p:nvPr/>
        </p:nvPicPr>
        <p:blipFill rotWithShape="1">
          <a:blip r:embed="rId7">
            <a:alphaModFix/>
          </a:blip>
          <a:srcRect b="51671" l="11183" r="16193" t="1438"/>
          <a:stretch/>
        </p:blipFill>
        <p:spPr>
          <a:xfrm>
            <a:off x="10073063" y="4359469"/>
            <a:ext cx="11044923" cy="616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c40fac86e4_0_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1038" y="18375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c40fac86e4_0_56"/>
          <p:cNvSpPr txBox="1"/>
          <p:nvPr/>
        </p:nvSpPr>
        <p:spPr>
          <a:xfrm>
            <a:off x="33054988" y="2649888"/>
            <a:ext cx="260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</a:rPr>
              <a:t>Sponsor:</a:t>
            </a:r>
            <a:endParaRPr b="1" sz="4100">
              <a:solidFill>
                <a:schemeClr val="lt1"/>
              </a:solidFill>
            </a:endParaRPr>
          </a:p>
        </p:txBody>
      </p:sp>
      <p:pic>
        <p:nvPicPr>
          <p:cNvPr id="107" name="Google Shape;107;g2c40fac86e4_0_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73075" y="12295540"/>
            <a:ext cx="10803299" cy="651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c40fac86e4_0_56"/>
          <p:cNvSpPr txBox="1"/>
          <p:nvPr/>
        </p:nvSpPr>
        <p:spPr>
          <a:xfrm>
            <a:off x="33689100" y="13070925"/>
            <a:ext cx="8217600" cy="7765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 DC-AC Inverter output current sensor Replay attack:</a:t>
            </a:r>
            <a:endParaRPr b="1" sz="3000"/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Attacker stores the measurements obtained from the system at some time in the past, and plays them back as current measurement</a:t>
            </a:r>
            <a:endParaRPr b="1" sz="3000"/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the watermark is an arbitrary signal, the current measurement will have a different watermark signature and the variance tests will detect the difference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2c40fac86e4_0_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34265">
            <a:off x="35171252" y="4482373"/>
            <a:ext cx="4216545" cy="320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c40fac86e4_0_56"/>
          <p:cNvSpPr txBox="1"/>
          <p:nvPr/>
        </p:nvSpPr>
        <p:spPr>
          <a:xfrm>
            <a:off x="52311300" y="14306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grpSp>
        <p:nvGrpSpPr>
          <p:cNvPr id="111" name="Google Shape;111;g2c40fac86e4_0_56"/>
          <p:cNvGrpSpPr/>
          <p:nvPr/>
        </p:nvGrpSpPr>
        <p:grpSpPr>
          <a:xfrm>
            <a:off x="38722275" y="22610588"/>
            <a:ext cx="3244800" cy="2507088"/>
            <a:chOff x="38150775" y="22348188"/>
            <a:chExt cx="3244800" cy="2507088"/>
          </a:xfrm>
        </p:grpSpPr>
        <p:pic>
          <p:nvPicPr>
            <p:cNvPr id="112" name="Google Shape;112;g2c40fac86e4_0_5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812347" y="22348188"/>
              <a:ext cx="1845207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g2c40fac86e4_0_56"/>
            <p:cNvSpPr txBox="1"/>
            <p:nvPr/>
          </p:nvSpPr>
          <p:spPr>
            <a:xfrm>
              <a:off x="38150775" y="24029975"/>
              <a:ext cx="3244800" cy="8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925" lIns="359875" spcFirstLastPara="1" rIns="359875" wrap="square" tIns="179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Lato"/>
                  <a:ea typeface="Lato"/>
                  <a:cs typeface="Lato"/>
                  <a:sym typeface="Lato"/>
                </a:rPr>
                <a:t>Illinois Institute of Technology</a:t>
              </a:r>
              <a:endParaRPr b="1"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4" name="Google Shape;114;g2c40fac86e4_0_56"/>
          <p:cNvGrpSpPr/>
          <p:nvPr/>
        </p:nvGrpSpPr>
        <p:grpSpPr>
          <a:xfrm>
            <a:off x="35521575" y="25041475"/>
            <a:ext cx="2863800" cy="2025075"/>
            <a:chOff x="35418338" y="25245925"/>
            <a:chExt cx="2863800" cy="2025075"/>
          </a:xfrm>
        </p:grpSpPr>
        <p:pic>
          <p:nvPicPr>
            <p:cNvPr id="115" name="Google Shape;115;g2c40fac86e4_0_56"/>
            <p:cNvPicPr preferRelativeResize="0"/>
            <p:nvPr/>
          </p:nvPicPr>
          <p:blipFill rotWithShape="1">
            <a:blip r:embed="rId12">
              <a:alphaModFix/>
            </a:blip>
            <a:srcRect b="0" l="0" r="0" t="15009"/>
            <a:stretch/>
          </p:blipFill>
          <p:spPr>
            <a:xfrm>
              <a:off x="35843688" y="25245925"/>
              <a:ext cx="2013125" cy="1710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g2c40fac86e4_0_56"/>
            <p:cNvSpPr txBox="1"/>
            <p:nvPr/>
          </p:nvSpPr>
          <p:spPr>
            <a:xfrm>
              <a:off x="35418338" y="26445700"/>
              <a:ext cx="2863800" cy="8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925" lIns="359875" spcFirstLastPara="1" rIns="359875" wrap="square" tIns="179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Lato"/>
                  <a:ea typeface="Lato"/>
                  <a:cs typeface="Lato"/>
                  <a:sym typeface="Lato"/>
                </a:rPr>
                <a:t>Argonne National Laboratory</a:t>
              </a:r>
              <a:endParaRPr b="1"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7" name="Google Shape;117;g2c40fac86e4_0_56"/>
          <p:cNvGrpSpPr/>
          <p:nvPr/>
        </p:nvGrpSpPr>
        <p:grpSpPr>
          <a:xfrm>
            <a:off x="35037663" y="22463500"/>
            <a:ext cx="3831600" cy="2442700"/>
            <a:chOff x="34601163" y="22412575"/>
            <a:chExt cx="3831600" cy="2442700"/>
          </a:xfrm>
        </p:grpSpPr>
        <p:pic>
          <p:nvPicPr>
            <p:cNvPr id="118" name="Google Shape;118;g2c40fac86e4_0_5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136213" y="22412575"/>
              <a:ext cx="2761500" cy="1546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g2c40fac86e4_0_56"/>
            <p:cNvSpPr txBox="1"/>
            <p:nvPr/>
          </p:nvSpPr>
          <p:spPr>
            <a:xfrm>
              <a:off x="34601163" y="24029975"/>
              <a:ext cx="3831600" cy="8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925" lIns="359875" spcFirstLastPara="1" rIns="359875" wrap="square" tIns="179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Lato"/>
                  <a:ea typeface="Lato"/>
                  <a:cs typeface="Lato"/>
                  <a:sym typeface="Lato"/>
                </a:rPr>
                <a:t>Massachusetts Institute of Technology</a:t>
              </a:r>
              <a:endParaRPr b="1"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20" name="Google Shape;120;g2c40fac86e4_0_5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792313" y="5979574"/>
            <a:ext cx="4026525" cy="385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c40fac86e4_0_56"/>
          <p:cNvSpPr txBox="1"/>
          <p:nvPr/>
        </p:nvSpPr>
        <p:spPr>
          <a:xfrm>
            <a:off x="38622025" y="26272375"/>
            <a:ext cx="30000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9925" lIns="359875" spcFirstLastPara="1" rIns="359875" wrap="square" tIns="179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latin typeface="Lato"/>
                <a:ea typeface="Lato"/>
                <a:cs typeface="Lato"/>
                <a:sym typeface="Lato"/>
              </a:rPr>
              <a:t>CenterPoint Energy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g2c40fac86e4_0_56"/>
          <p:cNvPicPr preferRelativeResize="0"/>
          <p:nvPr/>
        </p:nvPicPr>
        <p:blipFill rotWithShape="1">
          <a:blip r:embed="rId15">
            <a:alphaModFix/>
          </a:blip>
          <a:srcRect b="20263" l="8010" r="10002" t="20811"/>
          <a:stretch/>
        </p:blipFill>
        <p:spPr>
          <a:xfrm>
            <a:off x="38512437" y="25135400"/>
            <a:ext cx="3219189" cy="12117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23" name="Google Shape;123;g2c40fac86e4_0_5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572038" y="9595130"/>
            <a:ext cx="5889300" cy="28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c40fac86e4_0_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876375" y="4359472"/>
            <a:ext cx="14657551" cy="776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c40fac86e4_0_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073075" y="19335550"/>
            <a:ext cx="144780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3">
      <a:dk1>
        <a:srgbClr val="4B545D"/>
      </a:dk1>
      <a:lt1>
        <a:srgbClr val="FFFFFF"/>
      </a:lt1>
      <a:dk2>
        <a:srgbClr val="005A7C"/>
      </a:dk2>
      <a:lt2>
        <a:srgbClr val="E3E4E5"/>
      </a:lt2>
      <a:accent1>
        <a:srgbClr val="F18F25"/>
      </a:accent1>
      <a:accent2>
        <a:srgbClr val="EE6525"/>
      </a:accent2>
      <a:accent3>
        <a:srgbClr val="FDC125"/>
      </a:accent3>
      <a:accent4>
        <a:srgbClr val="C10B1E"/>
      </a:accent4>
      <a:accent5>
        <a:srgbClr val="1C997B"/>
      </a:accent5>
      <a:accent6>
        <a:srgbClr val="1B8EB4"/>
      </a:accent6>
      <a:hlink>
        <a:srgbClr val="1A7CA5"/>
      </a:hlink>
      <a:folHlink>
        <a:srgbClr val="1453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2019-09-23T20:17:06Z</dcterms:created>
  <dc:creator>O'Brien, Gregory (CONTR)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0x010100239E68F0B6DD59468CE2DBFBC0E82E9F</vt:lpwstr>
  </property>
  <property fmtid="{D5CDD505-2E9C-101B-9397-08002B2CF9AE}" pid="3" name="MediaServiceImageTags">
    <vt:lpwstr/>
  </property>
</Properties>
</file>